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80" r:id="rId9"/>
    <p:sldId id="281" r:id="rId10"/>
    <p:sldId id="282" r:id="rId11"/>
    <p:sldId id="317" r:id="rId12"/>
    <p:sldId id="283" r:id="rId13"/>
    <p:sldId id="262" r:id="rId14"/>
    <p:sldId id="274" r:id="rId15"/>
    <p:sldId id="275" r:id="rId16"/>
    <p:sldId id="289" r:id="rId17"/>
    <p:sldId id="318" r:id="rId18"/>
    <p:sldId id="263" r:id="rId19"/>
    <p:sldId id="292" r:id="rId20"/>
    <p:sldId id="266" r:id="rId21"/>
    <p:sldId id="294" r:id="rId22"/>
    <p:sldId id="313" r:id="rId23"/>
    <p:sldId id="295" r:id="rId24"/>
    <p:sldId id="296" r:id="rId25"/>
    <p:sldId id="267" r:id="rId26"/>
    <p:sldId id="297" r:id="rId27"/>
    <p:sldId id="298" r:id="rId28"/>
    <p:sldId id="299" r:id="rId29"/>
    <p:sldId id="300" r:id="rId30"/>
    <p:sldId id="314" r:id="rId31"/>
    <p:sldId id="309" r:id="rId32"/>
    <p:sldId id="307" r:id="rId33"/>
    <p:sldId id="310" r:id="rId34"/>
    <p:sldId id="311" r:id="rId35"/>
    <p:sldId id="270" r:id="rId36"/>
    <p:sldId id="287" r:id="rId37"/>
    <p:sldId id="269" r:id="rId38"/>
    <p:sldId id="271" r:id="rId39"/>
    <p:sldId id="288" r:id="rId40"/>
    <p:sldId id="272" r:id="rId41"/>
    <p:sldId id="312" r:id="rId42"/>
    <p:sldId id="291" r:id="rId43"/>
    <p:sldId id="316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24" autoAdjust="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B0D15-2D87-4B90-9BE1-B989EEFDCB87}" type="datetimeFigureOut">
              <a:rPr lang="en-US"/>
              <a:pPr>
                <a:defRPr/>
              </a:pPr>
              <a:t>5/8/2016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70C7DF-5297-49DC-9D26-DA820BAD2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066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738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A6CE3E-45B2-457B-B12D-190E2271810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50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FE71A5-E1F7-4AE5-BC3C-316D4EB673F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150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233E0-8062-4270-972C-65BD200FE5F1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2828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EEF7C-B9CB-4979-8A93-331428C94F42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03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375996-C66E-4EE7-A58C-26F9605229E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4974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6E1B82-556D-45A3-A894-13249BDB2ED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923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EF4FDF-AEE6-458D-A81E-119EE983F8F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451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Image: © Steve Allen/Brand X Pictures/Alamy Images</a:t>
            </a:r>
          </a:p>
        </p:txBody>
      </p:sp>
    </p:spTree>
    <p:extLst>
      <p:ext uri="{BB962C8B-B14F-4D97-AF65-F5344CB8AC3E}">
        <p14:creationId xmlns:p14="http://schemas.microsoft.com/office/powerpoint/2010/main" val="213339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CA0697-3E2E-4446-8586-309FE0108540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2860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54C442-CB86-41B4-8924-7C4755055113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643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C5EAF-0F87-4953-B265-1210C1B6B3F2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8895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39A5B7-6B9D-40EE-B7CE-B6C88BB3E35E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0996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7B1596-9AFE-4942-AF43-C05BC66BCAA1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9144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8DD9F-8189-4A5D-8EF8-A215C46DE5E1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6722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C54175-3399-41CB-BF4B-F9E6F4233A86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1125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435DBC-83FA-4673-AD1E-BB40B187D5C6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2551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D7FD5F-8379-4D57-B35C-DB609D84A310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099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AF9691-2A1E-4C33-BECC-AED8A64DC36E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7056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22D2CD-9524-4186-BDF1-42C57B793262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2341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D196F-452E-4F49-9FFC-8FDC46C9D665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5306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8F0C1B-3B73-4847-81CF-98D6D8535200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635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8B3044-5287-426E-B84B-E5FC4B3E706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5145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A245FC-F509-402A-8CF1-46FB8DEED17C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49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179A1-8709-4853-9F64-95CC2677F0B5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6859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C7164-BE8E-49A7-9813-33DD2FC5CB0B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0643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4E213B-EEA7-44C9-B98D-E21992FFA76D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1125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016813-3448-4811-8263-B433E344488D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6874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081421-3495-4200-A98C-4D23AEE263B7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3702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Image: Courtesy of Tanner Industries, Inc., Southhampton, PA</a:t>
            </a:r>
          </a:p>
        </p:txBody>
      </p:sp>
    </p:spTree>
    <p:extLst>
      <p:ext uri="{BB962C8B-B14F-4D97-AF65-F5344CB8AC3E}">
        <p14:creationId xmlns:p14="http://schemas.microsoft.com/office/powerpoint/2010/main" val="1638653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AC3963-45F9-46C1-95AD-20385BFFE2D1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79964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7FB49-E3A9-431F-81BA-732D78AF982D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06664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F9006D-F742-46F3-B141-DB9745AE92D9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592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B6805C-F624-49AE-A88C-00309B8315E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6116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73E252-C3A4-49EE-B198-EB3DE4657919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5575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4E4F4C-D70A-42C5-B866-8460C10375C0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7849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45292F-329C-4122-8196-3576BECE0884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0125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85E809-086E-449F-9758-5BA5848183B0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136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Image: Courtesy of George Roarty/VDEM</a:t>
            </a:r>
          </a:p>
        </p:txBody>
      </p:sp>
    </p:spTree>
    <p:extLst>
      <p:ext uri="{BB962C8B-B14F-4D97-AF65-F5344CB8AC3E}">
        <p14:creationId xmlns:p14="http://schemas.microsoft.com/office/powerpoint/2010/main" val="41565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DA9B4F-615A-4112-A0EF-0DF8520967D9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047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26D351-FB14-44CA-B6D9-DC9292FE738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585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17462D-8A7F-400F-8AD0-323D8119490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581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62EB25-AD44-4FB4-86D6-B98C5F1D120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030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2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1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16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7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18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30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50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FF00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FFF00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FFF00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00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FFF00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FFFF00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324600" y="2362200"/>
            <a:ext cx="2819400" cy="14700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rial" panose="020B0604020202020204" pitchFamily="34" charset="0"/>
              </a:rPr>
              <a:t>Hazardous Materials:</a:t>
            </a:r>
            <a:br>
              <a:rPr lang="en-US" altLang="en-US" sz="3600" smtClean="0">
                <a:latin typeface="Arial" panose="020B0604020202020204" pitchFamily="34" charset="0"/>
              </a:rPr>
            </a:br>
            <a:r>
              <a:rPr lang="en-US" altLang="en-US" sz="3600" smtClean="0">
                <a:latin typeface="Arial" panose="020B0604020202020204" pitchFamily="34" charset="0"/>
              </a:rPr>
              <a:t>Overview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543800" y="83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OSHA Regulations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Mandatory, government-issued, enforced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Each U.S. state may choose to adopt/supersede OSHA workplace health and safety regulations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State-plan states: Adopt OSHA regulations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Non-plan states: Follow Title 40, CFR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EPA regulates/governs issues related to hazardous materials in the environment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CFR Title 40, </a:t>
            </a:r>
            <a:r>
              <a:rPr lang="en-US" altLang="en-US" i="1" smtClean="0">
                <a:latin typeface="Arial" panose="020B0604020202020204" pitchFamily="34" charset="0"/>
              </a:rPr>
              <a:t>Protection of the Environment, Part 311, Worker Protection </a:t>
            </a:r>
            <a:r>
              <a:rPr lang="en-US" altLang="en-US" smtClean="0">
                <a:latin typeface="Arial" panose="020B0604020202020204" pitchFamily="34" charset="0"/>
              </a:rPr>
              <a:t>(EPA’s version of OSHA HAZWOPER)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EPA Regulations</a:t>
            </a:r>
            <a:endParaRPr lang="en-US" altLang="en-US" sz="2400" smtClean="0">
              <a:latin typeface="Arial" panose="020B0604020202020204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NFPA Standards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Voluntary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Consensus-based (public can comment on standards before they are adopted)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Technical committee meets regularly to revise/update/change the standards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Agencies adopt entirely or in part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Hazardous Materials </a:t>
            </a:r>
            <a:r>
              <a:rPr lang="en-US" altLang="en-US" sz="2400" smtClean="0">
                <a:latin typeface="Arial" panose="020B0604020202020204" pitchFamily="34" charset="0"/>
              </a:rPr>
              <a:t>(1 of 2)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Hazardous materials pose a risk to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Health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Safety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The environment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Hazardous Materials </a:t>
            </a:r>
            <a:r>
              <a:rPr lang="en-US" altLang="en-US" sz="2400" smtClean="0">
                <a:latin typeface="Arial" panose="020B0604020202020204" pitchFamily="34" charset="0"/>
              </a:rPr>
              <a:t>(2 of 2)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Hazardous materials pose a risk when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Transported in commerce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Used incorrectly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Not properly contained or stored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Weapons of Mass Destruction (WMD)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Criminal use of hazardous materials, including: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Illicit laboratories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Environmental crimes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Industrial sabotage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Where are Hazardous Materials?</a:t>
            </a:r>
            <a:r>
              <a:rPr lang="en-US" altLang="en-US" sz="2400" smtClean="0">
                <a:latin typeface="Arial" panose="020B0604020202020204" pitchFamily="34" charset="0"/>
              </a:rPr>
              <a:t> 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>
                <a:latin typeface="Arial" panose="020B0604020202020204" pitchFamily="34" charset="0"/>
              </a:rPr>
              <a:t>(1 of 2)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They can be found anywhere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e.g., 5000-gallon leak of milk into water body poses unreasonable threat to environment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Commonly sold industrial chemicals, household cleaners, lawn care products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Manufacturing also creates harmful waste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Where are Hazardous Materials? 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z="2800" smtClean="0">
                <a:latin typeface="Arial" panose="020B0604020202020204" pitchFamily="34" charset="0"/>
              </a:rPr>
              <a:t>(2 of 2)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0" y="5791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 hazardous material can be found anywhere.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5845" name="Picture 7" descr="38727_CH01_FI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0386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Questions to Ask in Chemical Release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Answers to these questions will inform response to hazardous materials incident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What is the chemical?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How was it released?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What will it do next?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OSHA Hazardous Materials/WMD Response Regulations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HAZWOPER (HAZardous Waste OPerations and Emergency Response)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Found in CFR 29 1910.120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Training levels: Awareness, operations, technician, specialist, incident commander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Revised less frequently than NFPA 472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Objectives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(1 of 2)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Define a hazardous material.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Define weapons of mass destruction (WMD).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Describe the levels of hazardous materials training: Awareness, operations, technician, specialist, and incident commander.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Awareness Level Personnel </a:t>
            </a:r>
            <a:r>
              <a:rPr lang="en-US" altLang="en-US" sz="2400" smtClean="0">
                <a:latin typeface="Arial" panose="020B0604020202020204" pitchFamily="34" charset="0"/>
              </a:rPr>
              <a:t>(1 of 3)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Could encounter hazardous materials/ WMD emergency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Recognize presence of hazardous materials/WMD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Secure the area and protect themselves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Call for trained personnel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Not “responders”; function in support roles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Detect presence of hazardous materials/WMD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Identify substance involved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Use </a:t>
            </a:r>
            <a:r>
              <a:rPr lang="en-US" altLang="en-US" i="1" smtClean="0">
                <a:latin typeface="Arial" panose="020B0604020202020204" pitchFamily="34" charset="0"/>
              </a:rPr>
              <a:t>ERG</a:t>
            </a:r>
            <a:r>
              <a:rPr lang="en-US" altLang="en-US" smtClean="0">
                <a:latin typeface="Arial" panose="020B0604020202020204" pitchFamily="34" charset="0"/>
              </a:rPr>
              <a:t> to research the hazard at hand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Awareness Level Personnel </a:t>
            </a:r>
            <a:r>
              <a:rPr lang="en-US" altLang="en-US" sz="2400" smtClean="0">
                <a:latin typeface="Arial" panose="020B0604020202020204" pitchFamily="34" charset="0"/>
              </a:rPr>
              <a:t>(2 of 3)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Not “responders”; function in support roles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Initiate and implement protective actions consistent with plan, procedures, and </a:t>
            </a:r>
            <a:r>
              <a:rPr lang="en-US" altLang="en-US" i="1" smtClean="0">
                <a:latin typeface="Arial" panose="020B0604020202020204" pitchFamily="34" charset="0"/>
              </a:rPr>
              <a:t>ERG</a:t>
            </a:r>
            <a:endParaRPr lang="en-US" altLang="en-US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Initiate notification process</a:t>
            </a: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Awareness Level Personnel </a:t>
            </a:r>
            <a:r>
              <a:rPr lang="en-US" altLang="en-US" sz="2800" smtClean="0">
                <a:latin typeface="Arial" panose="020B0604020202020204" pitchFamily="34" charset="0"/>
              </a:rPr>
              <a:t>(3 of 3)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HAZWOPER considers awareness level to be “responders”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Have knowledge of hazardous substances and associated risks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Understand potential outcomes of incident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Recognize presence of hazardous material</a:t>
            </a: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HAZWOPER Regulations for Awareness Level Personnel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(1 of 2)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HAZWOPER considers awareness level to be “responders”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Understand role of awareness level individual in emergency response plan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Can assess need for additional resources and notify the communication center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Annual refresher training required</a:t>
            </a: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HAZWOPER Regulations for Awareness Level Personnel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(2 of 2)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Operations Level Responders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Respond to hazardous materials/WMD emergencies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Protect persons, environment, or property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May have competencies specific to mission, expected tasks, equipment, and training (determined by AHJ)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Core Competencies of Operations Level Responders </a:t>
            </a:r>
            <a:r>
              <a:rPr lang="en-US" altLang="en-US" sz="2400" smtClean="0">
                <a:latin typeface="Arial" panose="020B0604020202020204" pitchFamily="34" charset="0"/>
              </a:rPr>
              <a:t>(1 of 2)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Analyze incident scene, determine scope of emergency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Identify containers and materials involved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Use reference sources (e.g., </a:t>
            </a:r>
            <a:r>
              <a:rPr lang="en-US" altLang="en-US" i="1" smtClean="0">
                <a:latin typeface="Arial" panose="020B0604020202020204" pitchFamily="34" charset="0"/>
              </a:rPr>
              <a:t>ERG</a:t>
            </a:r>
            <a:r>
              <a:rPr lang="en-US" altLang="en-US" smtClean="0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Predict behavior of hazardous material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Estimate potential incident outcomes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Plan response to substance release, select correct level of PPE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Perform decontamination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Preserve evidence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Evaluate status and effectiveness of the response</a:t>
            </a:r>
          </a:p>
        </p:txBody>
      </p:sp>
      <p:sp>
        <p:nvSpPr>
          <p:cNvPr id="56323" name="Rectang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Core Competencies of Operations Level Responders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(2 of 2)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HAZWOPER Regulations for Operations Level Responders </a:t>
            </a:r>
            <a:r>
              <a:rPr lang="en-US" altLang="en-US" sz="2400" smtClean="0">
                <a:latin typeface="Arial" panose="020B0604020202020204" pitchFamily="34" charset="0"/>
              </a:rPr>
              <a:t>(1 of 3)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Must be trained to respond in a defensive fashion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Do not stop the release directly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Keep a safe distance from substance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Prevent spread of hazardous material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Prevent/reduce potential human exposures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Must be trained to respond in a defensive fashion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Conduct hazard/risk assessment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Select proper PPE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Know basic hazardous materials terms</a:t>
            </a:r>
          </a:p>
        </p:txBody>
      </p:sp>
      <p:sp>
        <p:nvSpPr>
          <p:cNvPr id="60419" name="Rectang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HAZWOPER Regulations for Operations Level Responders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(2 of 3)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Objectives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(2 of 2)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Understand standards vs. federal regulations that govern hazardous materials response activities.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Explain why hazardous materials incidents differ from other emergencies.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Explain the need for a planned response to a hazardous materials incident.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Must be trained to respond in a defensive fashion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Control, contain/confine using available resources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Perform decontamination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Understand relevant standard operating and termination procedures</a:t>
            </a:r>
          </a:p>
        </p:txBody>
      </p:sp>
      <p:sp>
        <p:nvSpPr>
          <p:cNvPr id="62467" name="Rectang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HAZWOPER Regulations for Operations Level Responders </a:t>
            </a:r>
            <a:r>
              <a:rPr lang="en-US" altLang="en-US" sz="2400" smtClean="0">
                <a:latin typeface="Arial" panose="020B0604020202020204" pitchFamily="34" charset="0"/>
              </a:rPr>
              <a:t>(3 of 3)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Superfund Amendments and Reauthorization Act of 1986</a:t>
            </a:r>
            <a:endParaRPr lang="en-US" altLang="en-US" sz="2400" smtClean="0">
              <a:latin typeface="Arial" panose="020B0604020202020204" pitchFamily="34" charset="0"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Created method and standard practice for a local community to understand chemical hazards in the community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Title III: Emergency Planning and Community Right to Know Act (EPCRA)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Businesses must report storage type, quantity, and methods to fire dept. and local emergency planning committee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Department of Transportation (DOT)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Promulgates/publishes laws and regulations governing transportation of goods by highway, rail, pipeline, air, and sometimes marine transport</a:t>
            </a:r>
          </a:p>
        </p:txBody>
      </p:sp>
      <p:sp>
        <p:nvSpPr>
          <p:cNvPr id="66563" name="Rectangle 8"/>
          <p:cNvSpPr>
            <a:spLocks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Other Governmental Agencies </a:t>
            </a:r>
            <a:r>
              <a:rPr lang="en-US" altLang="en-US" sz="2400" smtClean="0">
                <a:latin typeface="Arial" panose="020B0604020202020204" pitchFamily="34" charset="0"/>
              </a:rPr>
              <a:t>(1 of 3)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Local Emergency Planning Committee (LEPC)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Gathers and disseminates information about hazardous materials to public 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Composed of volunteers from industry, transportation, media, fire, police, public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Collect Material Safety Data Sheet (MSDS)</a:t>
            </a:r>
          </a:p>
        </p:txBody>
      </p:sp>
      <p:sp>
        <p:nvSpPr>
          <p:cNvPr id="68611" name="Rectang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Other Governmental Agencies </a:t>
            </a:r>
            <a:r>
              <a:rPr lang="en-US" altLang="en-US" sz="2400" smtClean="0">
                <a:latin typeface="Arial" panose="020B0604020202020204" pitchFamily="34" charset="0"/>
              </a:rPr>
              <a:t>(2 of 3)</a:t>
            </a: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State Emergency Response Commission (SERC)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Acts as liaison between local and state levels of authority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Fire and police service, elected officials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Collects and disseminates information relating to hazardous materials emergencies</a:t>
            </a:r>
          </a:p>
        </p:txBody>
      </p:sp>
      <p:sp>
        <p:nvSpPr>
          <p:cNvPr id="70659" name="Rectangle 7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Other Governmental Agencies </a:t>
            </a:r>
            <a:r>
              <a:rPr lang="en-US" altLang="en-US" sz="2400" smtClean="0">
                <a:latin typeface="Arial" panose="020B0604020202020204" pitchFamily="34" charset="0"/>
              </a:rPr>
              <a:t>(3 of 3)</a:t>
            </a: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Material Safety Data Sheet </a:t>
            </a:r>
            <a:r>
              <a:rPr lang="en-US" altLang="en-US" sz="2400" smtClean="0">
                <a:latin typeface="Arial" panose="020B0604020202020204" pitchFamily="34" charset="0"/>
              </a:rPr>
              <a:t>(1 of 2)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Important resource for responders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Detailed profile of chemical/mixture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Provided by manufacturer/supplier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Describes physical and chemical properties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Gives toxicology data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Material Safety Data Sheet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(2 of 2)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0" y="51054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Contains information about chemical composition, physical and chemical properties, health and safety hazards, emergency response, and waste disposal of a material.</a:t>
            </a:r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74757" name="Picture 8" descr="38727_CH01_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27670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Response to Hazardous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 Materials/WMD Emergency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Requires a different mindset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Generally takes more time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Bear in mind role of law enforcement, presence of on-scene evidence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Begins with training </a:t>
            </a:r>
            <a:r>
              <a:rPr lang="en-US" altLang="en-US" i="1" smtClean="0">
                <a:latin typeface="Arial" panose="020B0604020202020204" pitchFamily="34" charset="0"/>
              </a:rPr>
              <a:t>before</a:t>
            </a:r>
            <a:r>
              <a:rPr lang="en-US" altLang="en-US" smtClean="0">
                <a:latin typeface="Arial" panose="020B0604020202020204" pitchFamily="34" charset="0"/>
              </a:rPr>
              <a:t> incident</a:t>
            </a: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Preplanning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(1 of 2)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Focus on target hazards in community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Discuss/share information with LEPC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Determine cohesive emergency response plan, before a large-scale incident occurs</a:t>
            </a: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Preplanning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(2 of 2)</a:t>
            </a: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0" y="54864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Conduct preincident planning activities at target hazards throughout the jurisdiction.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80901" name="Picture 7" descr="38727_CH01_FIG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 Responders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(1 of 2)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Fire fighters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Law enforcement personnel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Emergency medical services personnel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Summary </a:t>
            </a:r>
            <a:r>
              <a:rPr lang="en-US" altLang="en-US" sz="2400" smtClean="0">
                <a:latin typeface="Arial" panose="020B0604020202020204" pitchFamily="34" charset="0"/>
              </a:rPr>
              <a:t>(1 of 4)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Arial" panose="020B0604020202020204" pitchFamily="34" charset="0"/>
              </a:rPr>
              <a:t>Hazardous materials pose risk to health, safety, or environment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Arial" panose="020B0604020202020204" pitchFamily="34" charset="0"/>
              </a:rPr>
              <a:t>OSHA and EPA: Issue and enforce hazardous materials regulations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Arial" panose="020B0604020202020204" pitchFamily="34" charset="0"/>
              </a:rPr>
              <a:t>NFPA: Issue and enforce consensus-based hazardous materials/WMD standards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Response actions are dictated by behavior of chemical released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NFPA 472 and 473: Relate to hazardous materials/WMD incident response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OSHA HAZWOPER: CFR 29 1910.120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EPA’s version: CFR 40</a:t>
            </a:r>
          </a:p>
        </p:txBody>
      </p:sp>
      <p:sp>
        <p:nvSpPr>
          <p:cNvPr id="849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Summary </a:t>
            </a:r>
            <a:r>
              <a:rPr lang="en-US" altLang="en-US" sz="2400" smtClean="0">
                <a:latin typeface="Arial" panose="020B0604020202020204" pitchFamily="34" charset="0"/>
              </a:rPr>
              <a:t>(2 of 4)</a:t>
            </a: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Awareness level personnel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Recognize hazard, isolate area, call for assistance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Operations level responders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Core competencies: Defensive actions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Mission-specific: PPE, decontamination, evidence preservation, air monitoring, etc.</a:t>
            </a:r>
          </a:p>
        </p:txBody>
      </p:sp>
      <p:sp>
        <p:nvSpPr>
          <p:cNvPr id="870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Summary </a:t>
            </a:r>
            <a:r>
              <a:rPr lang="en-US" altLang="en-US" sz="2400" smtClean="0">
                <a:latin typeface="Arial" panose="020B0604020202020204" pitchFamily="34" charset="0"/>
              </a:rPr>
              <a:t>(3 of 4)</a:t>
            </a: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Hazardous materials technicians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Mitigate emergency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Incident commander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Responsible for all incident activities</a:t>
            </a:r>
          </a:p>
        </p:txBody>
      </p:sp>
      <p:sp>
        <p:nvSpPr>
          <p:cNvPr id="890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Summary </a:t>
            </a:r>
            <a:r>
              <a:rPr lang="en-US" altLang="en-US" sz="2400" smtClean="0">
                <a:latin typeface="Arial" panose="020B0604020202020204" pitchFamily="34" charset="0"/>
              </a:rPr>
              <a:t>(4 of 4)</a:t>
            </a: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 Responders</a:t>
            </a:r>
            <a:r>
              <a:rPr lang="en-US" altLang="en-US" sz="3600" smtClean="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(2 of 2)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54864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ability to recognize a potential hazardous material/WMD incident is a critical first step to ensuring your safety.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1269" name="Picture 7" descr="38727_CH01_FI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102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Hazardous Materials or WMD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 Involvement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2971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Changes the nature of the incident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Changes the responder’s mentality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Course Goals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Recognize hazardous material/WMD incidents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Take initial actions (e.g., establish scene control zones)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Implement the Incident Command System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Use basic reference sources (e.g., </a:t>
            </a:r>
            <a:r>
              <a:rPr lang="en-US" altLang="en-US" i="1" smtClean="0">
                <a:latin typeface="Arial" panose="020B0604020202020204" pitchFamily="34" charset="0"/>
              </a:rPr>
              <a:t>ERG</a:t>
            </a:r>
            <a:r>
              <a:rPr lang="en-US" altLang="en-US" smtClean="0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Perform appropriate decontamination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Understand the roles in full-scale response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Authority Having Jurisdiction (AHJ)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Sets operational policy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Sets procedures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For jurisdiction in which you operate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Governmental Entities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Occupational Safety and Health Administration (OSHA)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Environmental Protection Agency (EPA)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Issue regulations concerning hazardous materials emergencies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Enforce these regulations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0772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1449</Words>
  <Application>Microsoft Office PowerPoint</Application>
  <PresentationFormat>On-screen Show (4:3)</PresentationFormat>
  <Paragraphs>275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Hazardous Materials: Overview</vt:lpstr>
      <vt:lpstr>Objectives (1 of 2)</vt:lpstr>
      <vt:lpstr>Objectives (2 of 2) </vt:lpstr>
      <vt:lpstr>The Responders (1 of 2)</vt:lpstr>
      <vt:lpstr>The Responders (2 of 2)</vt:lpstr>
      <vt:lpstr>Hazardous Materials or WMD  Involvement</vt:lpstr>
      <vt:lpstr>Course Goals</vt:lpstr>
      <vt:lpstr>Authority Having Jurisdiction (AHJ)</vt:lpstr>
      <vt:lpstr>Governmental Entities</vt:lpstr>
      <vt:lpstr>OSHA Regulations</vt:lpstr>
      <vt:lpstr>EPA Regulations</vt:lpstr>
      <vt:lpstr>NFPA Standards</vt:lpstr>
      <vt:lpstr>Hazardous Materials (1 of 2)</vt:lpstr>
      <vt:lpstr>Hazardous Materials (2 of 2)</vt:lpstr>
      <vt:lpstr>Weapons of Mass Destruction (WMD)</vt:lpstr>
      <vt:lpstr>Where are Hazardous Materials?  (1 of 2)</vt:lpstr>
      <vt:lpstr>Where are Hazardous Materials?  (2 of 2)</vt:lpstr>
      <vt:lpstr>Questions to Ask in Chemical Release</vt:lpstr>
      <vt:lpstr>OSHA Hazardous Materials/WMD Response Regulations</vt:lpstr>
      <vt:lpstr>Awareness Level Personnel (1 of 3)</vt:lpstr>
      <vt:lpstr>Awareness Level Personnel (2 of 3)</vt:lpstr>
      <vt:lpstr>Awareness Level Personnel (3 of 3)</vt:lpstr>
      <vt:lpstr>HAZWOPER Regulations for Awareness Level Personnel (1 of 2)</vt:lpstr>
      <vt:lpstr>HAZWOPER Regulations for Awareness Level Personnel (2 of 2)</vt:lpstr>
      <vt:lpstr>Operations Level Responders</vt:lpstr>
      <vt:lpstr>Core Competencies of Operations Level Responders (1 of 2)</vt:lpstr>
      <vt:lpstr>Core Competencies of Operations Level Responders (2 of 2)</vt:lpstr>
      <vt:lpstr>HAZWOPER Regulations for Operations Level Responders (1 of 3)</vt:lpstr>
      <vt:lpstr>HAZWOPER Regulations for Operations Level Responders (2 of 3)</vt:lpstr>
      <vt:lpstr>HAZWOPER Regulations for Operations Level Responders (3 of 3)</vt:lpstr>
      <vt:lpstr>Superfund Amendments and Reauthorization Act of 1986</vt:lpstr>
      <vt:lpstr>Other Governmental Agencies (1 of 3)</vt:lpstr>
      <vt:lpstr>Other Governmental Agencies (2 of 3)</vt:lpstr>
      <vt:lpstr>Other Governmental Agencies (3 of 3)</vt:lpstr>
      <vt:lpstr>Material Safety Data Sheet (1 of 2)</vt:lpstr>
      <vt:lpstr>Material Safety Data Sheet (2 of 2)</vt:lpstr>
      <vt:lpstr>Response to Hazardous  Materials/WMD Emergency</vt:lpstr>
      <vt:lpstr>Preplanning (1 of 2)</vt:lpstr>
      <vt:lpstr>Preplanning (2 of 2)</vt:lpstr>
      <vt:lpstr>Summary (1 of 4)</vt:lpstr>
      <vt:lpstr>Summary (2 of 4)</vt:lpstr>
      <vt:lpstr>Summary (3 of 4)</vt:lpstr>
      <vt:lpstr>Summary (4 of 4)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Slide</dc:title>
  <dc:creator>Jerry Ralya</dc:creator>
  <cp:lastModifiedBy>Ted Farr</cp:lastModifiedBy>
  <cp:revision>90</cp:revision>
  <dcterms:created xsi:type="dcterms:W3CDTF">2009-03-16T06:00:58Z</dcterms:created>
  <dcterms:modified xsi:type="dcterms:W3CDTF">2016-05-09T05:08:15Z</dcterms:modified>
</cp:coreProperties>
</file>